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Roboto Mon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BA83716-00F5-457B-AA88-A851DC15C649}">
  <a:tblStyle styleId="{1BA83716-00F5-457B-AA88-A851DC15C64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Mono-bold.fntdata"/><Relationship Id="rId25" Type="http://schemas.openxmlformats.org/officeDocument/2006/relationships/font" Target="fonts/RobotoMono-regular.fntdata"/><Relationship Id="rId28" Type="http://schemas.openxmlformats.org/officeDocument/2006/relationships/font" Target="fonts/RobotoMono-boldItalic.fntdata"/><Relationship Id="rId27" Type="http://schemas.openxmlformats.org/officeDocument/2006/relationships/font" Target="fonts/RobotoMon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RAG‑answer‑vs‑reference</a:t>
            </a:r>
            <a:r>
              <a:rPr lang="en">
                <a:solidFill>
                  <a:schemeClr val="dk1"/>
                </a:solidFill>
              </a:rPr>
              <a:t> is a LangSmith evaluation prompt that takes three inputs—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question</a:t>
            </a:r>
            <a:r>
              <a:rPr lang="en">
                <a:solidFill>
                  <a:schemeClr val="dk1"/>
                </a:solidFill>
              </a:rPr>
              <a:t>: the user’s original question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correct_answer</a:t>
            </a:r>
            <a:r>
              <a:rPr lang="en">
                <a:solidFill>
                  <a:schemeClr val="dk1"/>
                </a:solidFill>
              </a:rPr>
              <a:t>: the gold‑standard reference answer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student_answer</a:t>
            </a:r>
            <a:r>
              <a:rPr lang="en">
                <a:solidFill>
                  <a:schemeClr val="dk1"/>
                </a:solidFill>
              </a:rPr>
              <a:t>: the AI’s generated answer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—and produces two outputs: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Score</a:t>
            </a:r>
            <a:r>
              <a:rPr lang="en">
                <a:solidFill>
                  <a:schemeClr val="dk1"/>
                </a:solidFill>
              </a:rPr>
              <a:t>                          (0 = does not match, 1 = matches)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Explanation</a:t>
            </a:r>
            <a:r>
              <a:rPr lang="en">
                <a:solidFill>
                  <a:schemeClr val="dk1"/>
                </a:solidFill>
              </a:rPr>
              <a:t>                  detailed reasoning on why the student_answer does or does not align with the reference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4d4a44cd4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4d4a44cd4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4d4a44cd4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4d4a44cd4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How It All Works Together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User Input</a:t>
            </a:r>
            <a:r>
              <a:rPr lang="en">
                <a:solidFill>
                  <a:schemeClr val="dk1"/>
                </a:solidFill>
              </a:rPr>
              <a:t> (Text Query):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 The parent or child asks a question through the chat interface.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User</a:t>
            </a:r>
            <a:r>
              <a:rPr lang="en">
                <a:solidFill>
                  <a:schemeClr val="dk1"/>
                </a:solidFill>
              </a:rPr>
              <a:t> interacts with the system via the </a:t>
            </a:r>
            <a:r>
              <a:rPr b="1" lang="en">
                <a:solidFill>
                  <a:schemeClr val="dk1"/>
                </a:solidFill>
              </a:rPr>
              <a:t>Streamlit UI</a:t>
            </a:r>
            <a:r>
              <a:rPr lang="en">
                <a:solidFill>
                  <a:schemeClr val="dk1"/>
                </a:solidFill>
              </a:rPr>
              <a:t>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Streamlit UI</a:t>
            </a:r>
            <a:r>
              <a:rPr lang="en">
                <a:solidFill>
                  <a:schemeClr val="dk1"/>
                </a:solidFill>
              </a:rPr>
              <a:t> sends user queries to the </a:t>
            </a:r>
            <a:r>
              <a:rPr b="1" lang="en">
                <a:solidFill>
                  <a:schemeClr val="dk1"/>
                </a:solidFill>
              </a:rPr>
              <a:t>LangChain Agent</a:t>
            </a:r>
            <a:r>
              <a:rPr lang="en">
                <a:solidFill>
                  <a:schemeClr val="dk1"/>
                </a:solidFill>
              </a:rPr>
              <a:t>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LangChain Agent</a:t>
            </a:r>
            <a:r>
              <a:rPr lang="en">
                <a:solidFill>
                  <a:schemeClr val="dk1"/>
                </a:solidFill>
              </a:rPr>
              <a:t>: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Retrieves relevant documents from the </a:t>
            </a:r>
            <a:r>
              <a:rPr b="1" lang="en">
                <a:solidFill>
                  <a:schemeClr val="dk1"/>
                </a:solidFill>
              </a:rPr>
              <a:t>FAISS Vector Store</a:t>
            </a:r>
            <a:r>
              <a:rPr lang="en">
                <a:solidFill>
                  <a:schemeClr val="dk1"/>
                </a:solidFill>
              </a:rPr>
              <a:t>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Sends the query and retrieved documents to the </a:t>
            </a:r>
            <a:r>
              <a:rPr b="1" lang="en">
                <a:solidFill>
                  <a:schemeClr val="dk1"/>
                </a:solidFill>
              </a:rPr>
              <a:t>LLM</a:t>
            </a:r>
            <a:r>
              <a:rPr lang="en">
                <a:solidFill>
                  <a:schemeClr val="dk1"/>
                </a:solidFill>
              </a:rPr>
              <a:t> for response generation.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FAISS Vector Store</a:t>
            </a:r>
            <a:r>
              <a:rPr lang="en">
                <a:solidFill>
                  <a:schemeClr val="dk1"/>
                </a:solidFill>
              </a:rPr>
              <a:t>: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Stores vector representations of documents.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Uses </a:t>
            </a:r>
            <a:r>
              <a:rPr b="1" lang="en">
                <a:solidFill>
                  <a:schemeClr val="dk1"/>
                </a:solidFill>
              </a:rPr>
              <a:t>OpenAI Embeddings</a:t>
            </a:r>
            <a:r>
              <a:rPr lang="en">
                <a:solidFill>
                  <a:schemeClr val="dk1"/>
                </a:solidFill>
              </a:rPr>
              <a:t> to convert documents and queries into vectors.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Document Processing</a:t>
            </a:r>
            <a:r>
              <a:rPr lang="en">
                <a:solidFill>
                  <a:schemeClr val="dk1"/>
                </a:solidFill>
              </a:rPr>
              <a:t>: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YouTube Transcripts</a:t>
            </a:r>
            <a:r>
              <a:rPr lang="en">
                <a:solidFill>
                  <a:schemeClr val="dk1"/>
                </a:solidFill>
              </a:rPr>
              <a:t> are loaded using the </a:t>
            </a:r>
            <a:r>
              <a:rPr b="1" lang="en">
                <a:solidFill>
                  <a:schemeClr val="dk1"/>
                </a:solidFill>
              </a:rPr>
              <a:t>Document Loader</a:t>
            </a:r>
            <a:r>
              <a:rPr lang="en">
                <a:solidFill>
                  <a:schemeClr val="dk1"/>
                </a:solidFill>
              </a:rPr>
              <a:t>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Text is split into manageable chunks using the </a:t>
            </a:r>
            <a:r>
              <a:rPr b="1" lang="en">
                <a:solidFill>
                  <a:schemeClr val="dk1"/>
                </a:solidFill>
              </a:rPr>
              <a:t>Text Splitter</a:t>
            </a:r>
            <a:r>
              <a:rPr lang="en">
                <a:solidFill>
                  <a:schemeClr val="dk1"/>
                </a:solidFill>
              </a:rPr>
              <a:t>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Chunks are converted into vectors using </a:t>
            </a:r>
            <a:r>
              <a:rPr b="1" lang="en">
                <a:solidFill>
                  <a:schemeClr val="dk1"/>
                </a:solidFill>
              </a:rPr>
              <a:t>OpenAI Embeddings</a:t>
            </a:r>
            <a:r>
              <a:rPr lang="en">
                <a:solidFill>
                  <a:schemeClr val="dk1"/>
                </a:solidFill>
              </a:rPr>
              <a:t> and stored in </a:t>
            </a:r>
            <a:r>
              <a:rPr b="1" lang="en">
                <a:solidFill>
                  <a:schemeClr val="dk1"/>
                </a:solidFill>
              </a:rPr>
              <a:t>FAISS</a:t>
            </a:r>
            <a:r>
              <a:rPr lang="en">
                <a:solidFill>
                  <a:schemeClr val="dk1"/>
                </a:solidFill>
              </a:rPr>
              <a:t>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Evaluator (LangSmith)</a:t>
            </a:r>
            <a:r>
              <a:rPr lang="en">
                <a:solidFill>
                  <a:schemeClr val="dk1"/>
                </a:solidFill>
              </a:rPr>
              <a:t>: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Receives inputs and outputs from the </a:t>
            </a:r>
            <a:r>
              <a:rPr b="1" lang="en">
                <a:solidFill>
                  <a:schemeClr val="dk1"/>
                </a:solidFill>
              </a:rPr>
              <a:t>LangChain Agent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LLM</a:t>
            </a:r>
            <a:r>
              <a:rPr lang="en">
                <a:solidFill>
                  <a:schemeClr val="dk1"/>
                </a:solidFill>
              </a:rPr>
              <a:t> for evaluation purposes.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4d1edd269a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4d1edd269a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Key Advantages: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No need for HTML/CSS or JavaScript</a:t>
            </a:r>
            <a:br>
              <a:rPr b="1"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 Developers can build full UIs using only Python.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Ideal for deploying data apps and LLM prototypes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Supports live input/output with minimal code</a:t>
            </a:r>
            <a:br>
              <a:rPr b="1"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 Real-time interaction: users enter a question, and the AI responds immediately 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200">
                <a:solidFill>
                  <a:schemeClr val="dk1"/>
                </a:solidFill>
              </a:rPr>
              <a:t>Display of chat history enabled by LangChain's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ConversationBufferWindowMemory</a:t>
            </a:r>
            <a:r>
              <a:rPr lang="en" sz="1200">
                <a:solidFill>
                  <a:schemeClr val="dk1"/>
                </a:solidFill>
              </a:rPr>
              <a:t> for multi-turn interactions</a:t>
            </a:r>
            <a:endParaRPr sz="12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Seamless integration with LangChain</a:t>
            </a:r>
            <a:br>
              <a:rPr b="1"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 Streamlit works smoothly with LangChain agents and tools, making it easy to manage prompts, tool use, and memory within a chat interface.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4d1edd269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4d1edd269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2:25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1.02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15min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3h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47min 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1h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8min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History of the Entire World (Ancient, Medieval, Modern) | World History Documentary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Important Geographical Terms Features Landforms Of Earth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3 Hours of Complex Physics Concepts to Fall Asleep to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A Chemist Explains the ENTIRE History of Atomic Theory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The Ultimate Biology Review - Last Night Review - Biology in 1 hour!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Every ART MOVEMENT Explained In 8 minutes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100+ Computer Science Concepts Explained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reate_openai_functions_agent - LANGCHAIN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4d1edd269a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4d1edd269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localhost:8501/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11.png"/><Relationship Id="rId5" Type="http://schemas.openxmlformats.org/officeDocument/2006/relationships/image" Target="../media/image6.png"/><Relationship Id="rId6" Type="http://schemas.openxmlformats.org/officeDocument/2006/relationships/image" Target="../media/image18.png"/><Relationship Id="rId7" Type="http://schemas.openxmlformats.org/officeDocument/2006/relationships/image" Target="../media/image17.png"/><Relationship Id="rId8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logo.png"/>
          <p:cNvPicPr preferRelativeResize="0"/>
          <p:nvPr/>
        </p:nvPicPr>
        <p:blipFill rotWithShape="1">
          <a:blip r:embed="rId3">
            <a:alphaModFix/>
          </a:blip>
          <a:srcRect b="8634" l="0" r="0" t="0"/>
          <a:stretch/>
        </p:blipFill>
        <p:spPr>
          <a:xfrm>
            <a:off x="1430625" y="0"/>
            <a:ext cx="628275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0125" y="4128075"/>
            <a:ext cx="381000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5832775" y="3890700"/>
            <a:ext cx="20094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119">
                <a:solidFill>
                  <a:srgbClr val="073763"/>
                </a:solidFill>
              </a:rPr>
              <a:t>Tiago Ferreira</a:t>
            </a:r>
            <a:r>
              <a:rPr lang="en"/>
              <a:t> </a:t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0" y="0"/>
            <a:ext cx="1476000" cy="5143500"/>
          </a:xfrm>
          <a:prstGeom prst="rect">
            <a:avLst/>
          </a:prstGeom>
          <a:solidFill>
            <a:srgbClr val="9CB0B0"/>
          </a:solidFill>
          <a:ln cap="flat" cmpd="sng" w="9525">
            <a:solidFill>
              <a:srgbClr val="9CB0B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BCD5F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7668050" y="0"/>
            <a:ext cx="1476000" cy="5143500"/>
          </a:xfrm>
          <a:prstGeom prst="rect">
            <a:avLst/>
          </a:prstGeom>
          <a:solidFill>
            <a:srgbClr val="9DAFB0"/>
          </a:solidFill>
          <a:ln cap="flat" cmpd="sng" w="9525">
            <a:solidFill>
              <a:srgbClr val="9DAFB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BCD5F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2207875" y="234725"/>
            <a:ext cx="252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ROUGE was not enough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ROUGE</a:t>
            </a:r>
            <a:r>
              <a:rPr lang="en" sz="1100">
                <a:solidFill>
                  <a:schemeClr val="dk1"/>
                </a:solidFill>
              </a:rPr>
              <a:t> measures overlap of words and phrases but my agent gives </a:t>
            </a:r>
            <a:r>
              <a:rPr b="1" lang="en" sz="1100">
                <a:solidFill>
                  <a:schemeClr val="dk1"/>
                </a:solidFill>
              </a:rPr>
              <a:t>child-friendly explanations</a:t>
            </a:r>
            <a:r>
              <a:rPr lang="en" sz="1100">
                <a:solidFill>
                  <a:schemeClr val="dk1"/>
                </a:solidFill>
              </a:rPr>
              <a:t> — often reworded, simplified, or metaphorical.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ROUGE would </a:t>
            </a:r>
            <a:r>
              <a:rPr b="1" lang="en" sz="1100">
                <a:solidFill>
                  <a:schemeClr val="dk1"/>
                </a:solidFill>
              </a:rPr>
              <a:t>penalize</a:t>
            </a:r>
            <a:r>
              <a:rPr lang="en" sz="1100">
                <a:solidFill>
                  <a:schemeClr val="dk1"/>
                </a:solidFill>
              </a:rPr>
              <a:t> these creative and educational responses, even if they are correct and helpful.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LangSmith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100">
                <a:solidFill>
                  <a:schemeClr val="dk1"/>
                </a:solidFill>
              </a:rPr>
              <a:t>Uses an </a:t>
            </a:r>
            <a:r>
              <a:rPr b="1" lang="en" sz="1100">
                <a:solidFill>
                  <a:schemeClr val="dk1"/>
                </a:solidFill>
              </a:rPr>
              <a:t>LLM to evaluate</a:t>
            </a:r>
            <a:r>
              <a:rPr lang="en" sz="1100">
                <a:solidFill>
                  <a:schemeClr val="dk1"/>
                </a:solidFill>
              </a:rPr>
              <a:t> answers with human-like reasoning 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29" name="Google Shape;129;p22"/>
          <p:cNvSpPr txBox="1"/>
          <p:nvPr/>
        </p:nvSpPr>
        <p:spPr>
          <a:xfrm>
            <a:off x="1220625" y="3285700"/>
            <a:ext cx="6824700" cy="14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Evaluation Tools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100">
                <a:solidFill>
                  <a:srgbClr val="188038"/>
                </a:solidFill>
              </a:rPr>
              <a:t>Rag-answer-vs-reference </a:t>
            </a:r>
            <a:r>
              <a:rPr lang="en" sz="1100">
                <a:solidFill>
                  <a:schemeClr val="dk1"/>
                </a:solidFill>
              </a:rPr>
              <a:t>→ Compares the AI’s answer to a correct reference answer 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30" name="Google Shape;130;p22" title="langsmith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893207"/>
            <a:ext cx="9144002" cy="4250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5" name="Google Shape;135;p23"/>
          <p:cNvGraphicFramePr/>
          <p:nvPr/>
        </p:nvGraphicFramePr>
        <p:xfrm>
          <a:off x="865975" y="250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{1BA83716-00F5-457B-AA88-A851DC15C649}</a:tableStyleId>
              </a:tblPr>
              <a:tblGrid>
                <a:gridCol w="2413000"/>
                <a:gridCol w="382850"/>
                <a:gridCol w="4443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What is mitosis?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answer focuses only on mitosis and misses key facts about meiosis in the reference. It also includes unrelated visuals. The core scientific distinctions are not aligned.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What is the respiratory system?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answer clearly describes the respiratory system and its parts. It aligns well with the reference. No conflicting info is present.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How does gravity work?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explanation is informative but omits key points about gravitational strength and distance. It mixes Newton and Einstein without clarity. Important scientific facts are missing.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What says the </a:t>
                      </a:r>
                      <a:r>
                        <a:rPr lang="en"/>
                        <a:t>first</a:t>
                      </a:r>
                      <a:r>
                        <a:rPr lang="en"/>
                        <a:t> law of newton?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answer correctly states the law of inertia. It uses relevant examples and aligns fully with the ground truth. No contradictions are present.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What is an atom? and its sub parts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answer is detailed but misses the unique insight from the ground truth about atom philosophy. It adds metaphors not supported by the reference. The match is incomplete.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0" name="Google Shape;140;p24"/>
          <p:cNvGraphicFramePr/>
          <p:nvPr/>
        </p:nvGraphicFramePr>
        <p:xfrm>
          <a:off x="905300" y="363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{1BA83716-00F5-457B-AA88-A851DC15C649}</a:tableStyleId>
              </a:tblPr>
              <a:tblGrid>
                <a:gridCol w="2413000"/>
                <a:gridCol w="407500"/>
                <a:gridCol w="4418500"/>
              </a:tblGrid>
              <a:tr h="912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What is a peninsula?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The definition is accurate and clear. The metaphor and example used enhance understanding. It aligns with the ground truth.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749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difference between a river and a lake?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student explains both water bodies with accuracy and good metaphors. The response is clearer than the ground truth. No conflicts were found.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749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What is 2/3 of 9?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final answer is mathematically correct, but the explanation lacks clarity. Irrelevant storytelling distracts from the math. It fails the coherence test.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749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When did Impressionism appear?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response misses key facts about New France and territorial changes. It discusses unrelated events like the Scientific Revolution. The core content is not addressed.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749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What is a function in computer science?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explanation defines a function accurately and clearly. Extra analogies add value without conflict. It meets all grading criteria.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/>
              <a:t>Wrap up the presentation with a cool slide, it can be a screenshot of your bot, something nice you did with it, whatever.</a:t>
            </a:r>
            <a:endParaRPr/>
          </a:p>
        </p:txBody>
      </p:sp>
      <p:pic>
        <p:nvPicPr>
          <p:cNvPr id="147" name="Google Shape;147;p25" title="test3-all_tool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5121"/>
            <a:ext cx="9143998" cy="4633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 title="logo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8675" l="0" r="0" t="0"/>
          <a:stretch/>
        </p:blipFill>
        <p:spPr>
          <a:xfrm>
            <a:off x="1429125" y="0"/>
            <a:ext cx="628575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65450" y="4160800"/>
            <a:ext cx="333375" cy="17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6"/>
          <p:cNvSpPr txBox="1"/>
          <p:nvPr>
            <p:ph type="title"/>
          </p:nvPr>
        </p:nvSpPr>
        <p:spPr>
          <a:xfrm>
            <a:off x="3814600" y="-82275"/>
            <a:ext cx="1151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720"/>
              <a:t>Demo </a:t>
            </a:r>
            <a:endParaRPr b="1" sz="27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7713300" y="0"/>
            <a:ext cx="1430700" cy="5143500"/>
          </a:xfrm>
          <a:prstGeom prst="rect">
            <a:avLst/>
          </a:prstGeom>
          <a:solidFill>
            <a:srgbClr val="BED6FE"/>
          </a:solidFill>
          <a:ln cap="flat" cmpd="sng" w="9525">
            <a:solidFill>
              <a:srgbClr val="BCD5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 title="logo.png"/>
          <p:cNvPicPr preferRelativeResize="0"/>
          <p:nvPr/>
        </p:nvPicPr>
        <p:blipFill rotWithShape="1">
          <a:blip r:embed="rId3">
            <a:alphaModFix/>
          </a:blip>
          <a:srcRect b="8634" l="0" r="0" t="0"/>
          <a:stretch/>
        </p:blipFill>
        <p:spPr>
          <a:xfrm>
            <a:off x="1430625" y="0"/>
            <a:ext cx="628275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type="title"/>
          </p:nvPr>
        </p:nvSpPr>
        <p:spPr>
          <a:xfrm>
            <a:off x="1430700" y="-59025"/>
            <a:ext cx="6282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2100"/>
              <a:t>AI’s coming for our jobs !</a:t>
            </a:r>
            <a:endParaRPr b="1" sz="3420"/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5458750" y="2396575"/>
            <a:ext cx="4008000" cy="1169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BED6F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620"/>
              <a:t>Simplifying learning with LLMs, YouTube transcripts, and smart retrieval.</a:t>
            </a:r>
            <a:endParaRPr b="1" sz="162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7225" y="4142232"/>
            <a:ext cx="267575" cy="20068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>
            <p:ph type="title"/>
          </p:nvPr>
        </p:nvSpPr>
        <p:spPr>
          <a:xfrm>
            <a:off x="509175" y="3806625"/>
            <a:ext cx="81030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600"/>
              <a:t>Because not every parent is a tutor — now they don’t have to be</a:t>
            </a:r>
            <a:endParaRPr b="1" sz="1600"/>
          </a:p>
        </p:txBody>
      </p:sp>
      <p:sp>
        <p:nvSpPr>
          <p:cNvPr id="69" name="Google Shape;69;p14"/>
          <p:cNvSpPr/>
          <p:nvPr/>
        </p:nvSpPr>
        <p:spPr>
          <a:xfrm>
            <a:off x="0" y="0"/>
            <a:ext cx="1430700" cy="5143500"/>
          </a:xfrm>
          <a:prstGeom prst="rect">
            <a:avLst/>
          </a:prstGeom>
          <a:solidFill>
            <a:srgbClr val="BCD5FE"/>
          </a:solidFill>
          <a:ln cap="flat" cmpd="sng" w="9525">
            <a:solidFill>
              <a:srgbClr val="BCD5FE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BCD5F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>
            <p:ph type="title"/>
          </p:nvPr>
        </p:nvSpPr>
        <p:spPr>
          <a:xfrm>
            <a:off x="103875" y="1065475"/>
            <a:ext cx="31395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20"/>
              <a:t>An AI-powered app that helps parents explain school topics </a:t>
            </a:r>
            <a:endParaRPr b="1"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3555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Technical Summary</a:t>
            </a:r>
            <a:endParaRPr/>
          </a:p>
        </p:txBody>
      </p:sp>
      <p:pic>
        <p:nvPicPr>
          <p:cNvPr id="76" name="Google Shape;76;p15" title="architecture_diagram.png"/>
          <p:cNvPicPr preferRelativeResize="0"/>
          <p:nvPr/>
        </p:nvPicPr>
        <p:blipFill rotWithShape="1">
          <a:blip r:embed="rId3">
            <a:alphaModFix/>
          </a:blip>
          <a:srcRect b="11138" l="0" r="10498" t="30694"/>
          <a:stretch/>
        </p:blipFill>
        <p:spPr>
          <a:xfrm>
            <a:off x="640500" y="1957700"/>
            <a:ext cx="7862999" cy="3142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 title="architecture_diagram1.png"/>
          <p:cNvPicPr preferRelativeResize="0"/>
          <p:nvPr/>
        </p:nvPicPr>
        <p:blipFill rotWithShape="1">
          <a:blip r:embed="rId4">
            <a:alphaModFix/>
          </a:blip>
          <a:srcRect b="64599" l="16126" r="63665" t="19666"/>
          <a:stretch/>
        </p:blipFill>
        <p:spPr>
          <a:xfrm>
            <a:off x="1987101" y="1794650"/>
            <a:ext cx="1880499" cy="7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942650" y="486175"/>
            <a:ext cx="226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268775" y="2015525"/>
            <a:ext cx="7729500" cy="28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Why Streamlit?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No need for HTML/CSS or JavaScript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Seamless integration with </a:t>
            </a:r>
            <a:r>
              <a:rPr b="1" lang="en" sz="1400">
                <a:solidFill>
                  <a:schemeClr val="dk1"/>
                </a:solidFill>
              </a:rPr>
              <a:t>LangChain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 chat-based input system for user questions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Offers a </a:t>
            </a:r>
            <a:r>
              <a:rPr b="1" lang="en" sz="1400">
                <a:solidFill>
                  <a:schemeClr val="dk1"/>
                </a:solidFill>
              </a:rPr>
              <a:t>developer-friendly </a:t>
            </a:r>
            <a:r>
              <a:rPr lang="en" sz="1400">
                <a:solidFill>
                  <a:schemeClr val="dk1"/>
                </a:solidFill>
              </a:rPr>
              <a:t>setup, deploy interactive AI applications using only Python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1525" y="86720"/>
            <a:ext cx="4261750" cy="178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 title="Art video 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8575" y="1589925"/>
            <a:ext cx="4036500" cy="253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 title="Chemistry video 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750" y="691000"/>
            <a:ext cx="4513824" cy="3010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 title="Physics vide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6875" y="2397047"/>
            <a:ext cx="4036500" cy="2662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 title="History video 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71349" y="84450"/>
            <a:ext cx="4265275" cy="284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 title="Geography video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20563" y="213740"/>
            <a:ext cx="4407126" cy="289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 title="Biology video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38588" y="1839675"/>
            <a:ext cx="4513837" cy="289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 title="Computer Science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963853" y="932750"/>
            <a:ext cx="4736575" cy="3278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1159100" y="495125"/>
            <a:ext cx="162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01" name="Google Shape;101;p18"/>
          <p:cNvSpPr txBox="1"/>
          <p:nvPr/>
        </p:nvSpPr>
        <p:spPr>
          <a:xfrm>
            <a:off x="617900" y="2485900"/>
            <a:ext cx="5838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highlight>
                  <a:schemeClr val="lt1"/>
                </a:highlight>
              </a:rPr>
              <a:t>Text Chunking</a:t>
            </a:r>
            <a:endParaRPr b="1" sz="1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Char char="●"/>
            </a:pPr>
            <a:r>
              <a:rPr lang="en" sz="1200">
                <a:solidFill>
                  <a:srgbClr val="188038"/>
                </a:solidFill>
                <a:highlight>
                  <a:schemeClr val="lt1"/>
                </a:highlight>
              </a:rPr>
              <a:t>RecursiveCharacterTextSplitter </a:t>
            </a:r>
            <a:r>
              <a:rPr lang="en" sz="1200">
                <a:solidFill>
                  <a:srgbClr val="0F0F0F"/>
                </a:solidFill>
                <a:highlight>
                  <a:schemeClr val="lt1"/>
                </a:highlight>
              </a:rPr>
              <a:t>was used to broke each file </a:t>
            </a:r>
            <a:r>
              <a:rPr lang="en" sz="1200">
                <a:solidFill>
                  <a:srgbClr val="0F0F0F"/>
                </a:solidFill>
                <a:highlight>
                  <a:schemeClr val="lt1"/>
                </a:highlight>
              </a:rPr>
              <a:t>into</a:t>
            </a:r>
            <a:r>
              <a:rPr lang="en" sz="1200">
                <a:solidFill>
                  <a:srgbClr val="0F0F0F"/>
                </a:solidFill>
              </a:rPr>
              <a:t> smaller </a:t>
            </a:r>
            <a:r>
              <a:rPr b="1" lang="en" sz="1200">
                <a:solidFill>
                  <a:srgbClr val="0F0F0F"/>
                </a:solidFill>
              </a:rPr>
              <a:t>semantic chunks</a:t>
            </a:r>
            <a:endParaRPr b="1" sz="1200">
              <a:solidFill>
                <a:srgbClr val="0F0F0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0F0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Metadata 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Each chunk was tagged with useful metadata: </a:t>
            </a:r>
            <a:r>
              <a:rPr lang="en" sz="1200">
                <a:solidFill>
                  <a:srgbClr val="188038"/>
                </a:solidFill>
              </a:rPr>
              <a:t>"source"</a:t>
            </a:r>
            <a:r>
              <a:rPr lang="en" sz="1200">
                <a:solidFill>
                  <a:schemeClr val="dk1"/>
                </a:solidFill>
              </a:rPr>
              <a:t>: e.g., </a:t>
            </a:r>
            <a:r>
              <a:rPr lang="en" sz="1200">
                <a:solidFill>
                  <a:srgbClr val="188038"/>
                </a:solidFill>
              </a:rPr>
              <a:t>youtube_transcripts/Biology.txt</a:t>
            </a:r>
            <a:endParaRPr sz="12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F0F0F"/>
                </a:solidFill>
              </a:rPr>
              <a:t>Embedding</a:t>
            </a:r>
            <a:endParaRPr b="1" sz="1200">
              <a:solidFill>
                <a:srgbClr val="0F0F0F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F0F0F"/>
              </a:buClr>
              <a:buSzPts val="1200"/>
              <a:buChar char="●"/>
            </a:pP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OpenAIEmbeddings</a:t>
            </a:r>
            <a:r>
              <a:rPr lang="en" sz="1200">
                <a:solidFill>
                  <a:schemeClr val="dk1"/>
                </a:solidFill>
              </a:rPr>
              <a:t> was used to convert each chunk into a numerical vector that captures its meaning for similarity-based retrieval.</a:t>
            </a:r>
            <a:endParaRPr sz="12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4099825" y="626700"/>
            <a:ext cx="4430700" cy="21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YouTube transcript scraper</a:t>
            </a:r>
            <a:r>
              <a:rPr lang="en" sz="1200">
                <a:solidFill>
                  <a:schemeClr val="dk1"/>
                </a:solidFill>
              </a:rPr>
              <a:t> -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youtube-transcript-api</a:t>
            </a:r>
            <a:endParaRPr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Automatically download the spoken content from videos.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Transcripts were saved as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.txt</a:t>
            </a:r>
            <a:r>
              <a:rPr lang="en" sz="1200">
                <a:solidFill>
                  <a:schemeClr val="dk1"/>
                </a:solidFill>
              </a:rPr>
              <a:t> files and organized by topic: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Char char="●"/>
            </a:pP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Biology.txt, Physics.txt, Art.txt</a:t>
            </a:r>
            <a:endParaRPr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1694175" y="427850"/>
            <a:ext cx="214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Q&amp;A Agent 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825150" y="1324200"/>
            <a:ext cx="7493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Built using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create_openai_functions_agent</a:t>
            </a:r>
            <a:r>
              <a:rPr lang="en" sz="1200">
                <a:solidFill>
                  <a:schemeClr val="dk1"/>
                </a:solidFill>
              </a:rPr>
              <a:t> with the following components: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LLM:</a:t>
            </a:r>
            <a:r>
              <a:rPr lang="en" sz="1200">
                <a:solidFill>
                  <a:schemeClr val="dk1"/>
                </a:solidFill>
              </a:rPr>
              <a:t> GPT-4o mini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Tools:</a:t>
            </a:r>
            <a:r>
              <a:rPr lang="en" sz="1200">
                <a:solidFill>
                  <a:schemeClr val="dk1"/>
                </a:solidFill>
              </a:rPr>
              <a:t> Document Search, Image Search, and Calculator for dynamic reasoning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Prompt:</a:t>
            </a:r>
            <a:r>
              <a:rPr lang="en" sz="1200">
                <a:solidFill>
                  <a:schemeClr val="dk1"/>
                </a:solidFill>
              </a:rPr>
              <a:t> Custom system prompt that defines the agent's role, tone, and output format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200">
                <a:solidFill>
                  <a:schemeClr val="dk1"/>
                </a:solidFill>
              </a:rPr>
              <a:t>Execution:</a:t>
            </a:r>
            <a:r>
              <a:rPr lang="en" sz="1200">
                <a:solidFill>
                  <a:schemeClr val="dk1"/>
                </a:solidFill>
              </a:rPr>
              <a:t> All tool selection and execution are managed dynamically by an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AgentExecutor</a:t>
            </a:r>
            <a:b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200">
                <a:solidFill>
                  <a:schemeClr val="dk1"/>
                </a:solidFill>
              </a:rPr>
              <a:t>Memory:</a:t>
            </a:r>
            <a:r>
              <a:rPr lang="en" sz="1200">
                <a:solidFill>
                  <a:schemeClr val="dk1"/>
                </a:solidFill>
              </a:rPr>
              <a:t> Uses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ConversationBufferWindowMemory</a:t>
            </a:r>
            <a:r>
              <a:rPr lang="en" sz="1200">
                <a:solidFill>
                  <a:schemeClr val="dk1"/>
                </a:solidFill>
              </a:rPr>
              <a:t> to maintain recent context for multi-turn conversations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436525"/>
            <a:ext cx="8647200" cy="30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Was used</a:t>
            </a: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ChatPromptTemplate</a:t>
            </a:r>
            <a:r>
              <a:rPr lang="en" sz="1100">
                <a:solidFill>
                  <a:schemeClr val="dk1"/>
                </a:solidFill>
              </a:rPr>
              <a:t> from LangChain to build a Custome Prompt In </a:t>
            </a:r>
            <a:r>
              <a:rPr b="1" lang="en" sz="1100">
                <a:solidFill>
                  <a:schemeClr val="dk1"/>
                </a:solidFill>
              </a:rPr>
              <a:t>Natural language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Goal</a:t>
            </a:r>
            <a:r>
              <a:rPr b="1" lang="en" sz="1200">
                <a:solidFill>
                  <a:schemeClr val="dk1"/>
                </a:solidFill>
              </a:rPr>
              <a:t>s:</a:t>
            </a:r>
            <a:endParaRPr b="1" sz="12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Create a warm, friendly chatbot with </a:t>
            </a:r>
            <a:r>
              <a:rPr b="1" lang="en" sz="1100">
                <a:solidFill>
                  <a:schemeClr val="dk1"/>
                </a:solidFill>
              </a:rPr>
              <a:t>kid-language tone</a:t>
            </a:r>
            <a:r>
              <a:rPr lang="en" sz="1100">
                <a:solidFill>
                  <a:schemeClr val="dk1"/>
                </a:solidFill>
              </a:rPr>
              <a:t>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Ensure the agent </a:t>
            </a:r>
            <a:r>
              <a:rPr b="1" lang="en" sz="1100">
                <a:solidFill>
                  <a:schemeClr val="dk1"/>
                </a:solidFill>
              </a:rPr>
              <a:t>uses the right tools</a:t>
            </a:r>
            <a:r>
              <a:rPr lang="en" sz="1100">
                <a:solidFill>
                  <a:schemeClr val="dk1"/>
                </a:solidFill>
              </a:rPr>
              <a:t> in the correct order: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Help parents </a:t>
            </a:r>
            <a:r>
              <a:rPr b="1" lang="en" sz="1100">
                <a:solidFill>
                  <a:schemeClr val="dk1"/>
                </a:solidFill>
              </a:rPr>
              <a:t>explain topics to kids</a:t>
            </a:r>
            <a:r>
              <a:rPr lang="en" sz="1100">
                <a:solidFill>
                  <a:schemeClr val="dk1"/>
                </a:solidFill>
              </a:rPr>
              <a:t>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Require a </a:t>
            </a:r>
            <a:r>
              <a:rPr b="1" lang="en" sz="1100">
                <a:solidFill>
                  <a:schemeClr val="dk1"/>
                </a:solidFill>
              </a:rPr>
              <a:t>clear final answer in adult language</a:t>
            </a:r>
            <a:r>
              <a:rPr lang="en" sz="1100">
                <a:solidFill>
                  <a:schemeClr val="dk1"/>
                </a:solidFill>
              </a:rPr>
              <a:t>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Always return a </a:t>
            </a:r>
            <a:r>
              <a:rPr b="1" lang="en" sz="1100">
                <a:solidFill>
                  <a:schemeClr val="dk1"/>
                </a:solidFill>
              </a:rPr>
              <a:t>category</a:t>
            </a:r>
            <a:r>
              <a:rPr lang="en" sz="1100">
                <a:solidFill>
                  <a:schemeClr val="dk1"/>
                </a:solidFill>
              </a:rPr>
              <a:t>, a </a:t>
            </a:r>
            <a:r>
              <a:rPr b="1" lang="en" sz="1100">
                <a:solidFill>
                  <a:schemeClr val="dk1"/>
                </a:solidFill>
              </a:rPr>
              <a:t>simplified explanation</a:t>
            </a:r>
            <a:r>
              <a:rPr lang="en" sz="1100">
                <a:solidFill>
                  <a:schemeClr val="dk1"/>
                </a:solidFill>
              </a:rPr>
              <a:t>, a </a:t>
            </a:r>
            <a:r>
              <a:rPr b="1" lang="en" sz="1100">
                <a:solidFill>
                  <a:schemeClr val="dk1"/>
                </a:solidFill>
              </a:rPr>
              <a:t>visual</a:t>
            </a:r>
            <a:r>
              <a:rPr lang="en" sz="1100">
                <a:solidFill>
                  <a:schemeClr val="dk1"/>
                </a:solidFill>
              </a:rPr>
              <a:t>, and a </a:t>
            </a:r>
            <a:r>
              <a:rPr b="1" lang="en" sz="1100">
                <a:solidFill>
                  <a:schemeClr val="dk1"/>
                </a:solidFill>
              </a:rPr>
              <a:t>final summary</a:t>
            </a:r>
            <a:r>
              <a:rPr lang="en" sz="1100">
                <a:solidFill>
                  <a:schemeClr val="dk1"/>
                </a:solidFill>
              </a:rPr>
              <a:t>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Prompt </a:t>
            </a:r>
            <a:endParaRPr/>
          </a:p>
        </p:txBody>
      </p:sp>
      <p:pic>
        <p:nvPicPr>
          <p:cNvPr id="115" name="Google Shape;115;p20" title="promp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8603" y="0"/>
            <a:ext cx="62667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 title="prompt exemple 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8588" y="0"/>
            <a:ext cx="507047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756550" y="191700"/>
            <a:ext cx="116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Tools 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690300" y="764400"/>
            <a:ext cx="8211300" cy="43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Vector Database – </a:t>
            </a:r>
            <a:r>
              <a:rPr b="1"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document_search</a:t>
            </a:r>
            <a:endParaRPr b="1"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Char char="●"/>
            </a:pPr>
            <a:r>
              <a:rPr lang="en" sz="1200">
                <a:solidFill>
                  <a:schemeClr val="dk1"/>
                </a:solidFill>
              </a:rPr>
              <a:t>This tool begins by using</a:t>
            </a:r>
            <a:r>
              <a:rPr b="1" lang="en" sz="1200">
                <a:solidFill>
                  <a:schemeClr val="dk1"/>
                </a:solidFill>
              </a:rPr>
              <a:t> FAISS vector search</a:t>
            </a:r>
            <a:r>
              <a:rPr lang="en" sz="1200">
                <a:solidFill>
                  <a:schemeClr val="dk1"/>
                </a:solidFill>
              </a:rPr>
              <a:t>, powered by </a:t>
            </a:r>
            <a:r>
              <a:rPr b="1" lang="en" sz="1200">
                <a:solidFill>
                  <a:schemeClr val="dk1"/>
                </a:solidFill>
              </a:rPr>
              <a:t>OpenAI embeddings</a:t>
            </a:r>
            <a:r>
              <a:rPr lang="en" sz="1200">
                <a:solidFill>
                  <a:schemeClr val="dk1"/>
                </a:solidFill>
              </a:rPr>
              <a:t>, to find the most relevant text chunks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It's built on a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RetrievalQA</a:t>
            </a:r>
            <a:r>
              <a:rPr lang="en" sz="1200">
                <a:solidFill>
                  <a:schemeClr val="dk1"/>
                </a:solidFill>
              </a:rPr>
              <a:t> chain that ensures high-quality </a:t>
            </a:r>
            <a:r>
              <a:rPr b="1" lang="en" sz="1200">
                <a:solidFill>
                  <a:schemeClr val="dk1"/>
                </a:solidFill>
              </a:rPr>
              <a:t>semantic matching</a:t>
            </a:r>
            <a:r>
              <a:rPr lang="en" sz="1200">
                <a:solidFill>
                  <a:schemeClr val="dk1"/>
                </a:solidFill>
              </a:rPr>
              <a:t> between the question and your educational content..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This guarantees that answers are grounded in your </a:t>
            </a:r>
            <a:r>
              <a:rPr b="1" lang="en" sz="1200">
                <a:solidFill>
                  <a:schemeClr val="dk1"/>
                </a:solidFill>
              </a:rPr>
              <a:t>curated dataset</a:t>
            </a:r>
            <a:r>
              <a:rPr lang="en" sz="1200">
                <a:solidFill>
                  <a:schemeClr val="dk1"/>
                </a:solidFill>
              </a:rPr>
              <a:t>, based on similarity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The retrieved information is then </a:t>
            </a:r>
            <a:r>
              <a:rPr b="1" lang="en" sz="1200">
                <a:solidFill>
                  <a:schemeClr val="dk1"/>
                </a:solidFill>
              </a:rPr>
              <a:t>passed to the agent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Web Image Tool</a:t>
            </a:r>
            <a:r>
              <a:rPr lang="en" sz="1200">
                <a:solidFill>
                  <a:schemeClr val="dk1"/>
                </a:solidFill>
              </a:rPr>
              <a:t> – </a:t>
            </a:r>
            <a:r>
              <a:rPr b="1"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image_search</a:t>
            </a:r>
            <a:endParaRPr b="1"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Scrapes kid-friendly images or diagrams using DuckDuckGo Image Search (DDGS).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Verifies the image links are accessible before returning.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Char char="●"/>
            </a:pPr>
            <a:r>
              <a:rPr lang="en" sz="1200">
                <a:solidFill>
                  <a:schemeClr val="dk1"/>
                </a:solidFill>
              </a:rPr>
              <a:t>Returns a Markdown image like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![Visual Aid](image_url)</a:t>
            </a:r>
            <a:r>
              <a:rPr lang="en" sz="1200">
                <a:solidFill>
                  <a:schemeClr val="dk1"/>
                </a:solidFill>
              </a:rPr>
              <a:t> to be displayed in the app.</a:t>
            </a:r>
            <a:endParaRPr b="1"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Math Calculator – </a:t>
            </a:r>
            <a:r>
              <a:rPr b="1"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calculator</a:t>
            </a:r>
            <a:endParaRPr b="1"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Evaluates basic math expressions.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Used when questions involve numeric reasoning.</a:t>
            </a:r>
            <a:endParaRPr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